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8"/>
  </p:notesMasterIdLst>
  <p:sldIdLst>
    <p:sldId id="256" r:id="rId2"/>
    <p:sldId id="257" r:id="rId3"/>
    <p:sldId id="258" r:id="rId4"/>
    <p:sldId id="260" r:id="rId5"/>
    <p:sldId id="259" r:id="rId6"/>
    <p:sldId id="269" r:id="rId7"/>
    <p:sldId id="261" r:id="rId8"/>
    <p:sldId id="273" r:id="rId9"/>
    <p:sldId id="263" r:id="rId10"/>
    <p:sldId id="264" r:id="rId11"/>
    <p:sldId id="274" r:id="rId12"/>
    <p:sldId id="275" r:id="rId13"/>
    <p:sldId id="265" r:id="rId14"/>
    <p:sldId id="276" r:id="rId15"/>
    <p:sldId id="278" r:id="rId16"/>
    <p:sldId id="279" r:id="rId17"/>
    <p:sldId id="280" r:id="rId18"/>
    <p:sldId id="277" r:id="rId19"/>
    <p:sldId id="281" r:id="rId20"/>
    <p:sldId id="285" r:id="rId21"/>
    <p:sldId id="283" r:id="rId22"/>
    <p:sldId id="286" r:id="rId23"/>
    <p:sldId id="287" r:id="rId24"/>
    <p:sldId id="288" r:id="rId25"/>
    <p:sldId id="289" r:id="rId26"/>
    <p:sldId id="290" r:id="rId27"/>
    <p:sldId id="294" r:id="rId28"/>
    <p:sldId id="291" r:id="rId29"/>
    <p:sldId id="292" r:id="rId30"/>
    <p:sldId id="293" r:id="rId31"/>
    <p:sldId id="311" r:id="rId32"/>
    <p:sldId id="295" r:id="rId33"/>
    <p:sldId id="297" r:id="rId34"/>
    <p:sldId id="298" r:id="rId35"/>
    <p:sldId id="300" r:id="rId36"/>
    <p:sldId id="307" r:id="rId37"/>
    <p:sldId id="308" r:id="rId38"/>
    <p:sldId id="302" r:id="rId39"/>
    <p:sldId id="310" r:id="rId40"/>
    <p:sldId id="312" r:id="rId41"/>
    <p:sldId id="313" r:id="rId42"/>
    <p:sldId id="314" r:id="rId43"/>
    <p:sldId id="309" r:id="rId44"/>
    <p:sldId id="304" r:id="rId45"/>
    <p:sldId id="305" r:id="rId46"/>
    <p:sldId id="306" r:id="rId4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B8CD15-E7B7-4EFD-BB9E-C5AAE4BE100E}">
          <p14:sldIdLst>
            <p14:sldId id="256"/>
            <p14:sldId id="257"/>
          </p14:sldIdLst>
        </p14:section>
        <p14:section name="TTE Communication" id="{20EC728D-30D7-4697-8F91-B51AA8C4CB09}">
          <p14:sldIdLst>
            <p14:sldId id="258"/>
            <p14:sldId id="260"/>
          </p14:sldIdLst>
        </p14:section>
        <p14:section name="EM principles" id="{4AA69575-24D0-4003-AC61-80A4FE98192D}">
          <p14:sldIdLst>
            <p14:sldId id="259"/>
            <p14:sldId id="269"/>
            <p14:sldId id="261"/>
            <p14:sldId id="273"/>
            <p14:sldId id="263"/>
            <p14:sldId id="264"/>
            <p14:sldId id="274"/>
            <p14:sldId id="275"/>
            <p14:sldId id="265"/>
            <p14:sldId id="276"/>
            <p14:sldId id="278"/>
            <p14:sldId id="279"/>
            <p14:sldId id="280"/>
          </p14:sldIdLst>
        </p14:section>
        <p14:section name="OFDM: a preferred modulation format" id="{E360B79D-4B8A-4D4A-A0F6-0B789316E135}">
          <p14:sldIdLst>
            <p14:sldId id="277"/>
            <p14:sldId id="281"/>
            <p14:sldId id="285"/>
            <p14:sldId id="283"/>
            <p14:sldId id="286"/>
            <p14:sldId id="287"/>
            <p14:sldId id="288"/>
            <p14:sldId id="289"/>
            <p14:sldId id="290"/>
            <p14:sldId id="294"/>
            <p14:sldId id="291"/>
            <p14:sldId id="292"/>
            <p14:sldId id="293"/>
          </p14:sldIdLst>
        </p14:section>
        <p14:section name="System engineering and analog hardware" id="{B2FC4968-8697-41B4-B8CD-447E781AFF29}">
          <p14:sldIdLst>
            <p14:sldId id="311"/>
            <p14:sldId id="295"/>
            <p14:sldId id="297"/>
            <p14:sldId id="298"/>
            <p14:sldId id="300"/>
            <p14:sldId id="307"/>
            <p14:sldId id="308"/>
            <p14:sldId id="302"/>
            <p14:sldId id="310"/>
            <p14:sldId id="312"/>
            <p14:sldId id="313"/>
            <p14:sldId id="314"/>
          </p14:sldIdLst>
        </p14:section>
        <p14:section name="System Engineering- OFDM parameters" id="{360BA4DB-2C94-417E-904D-3E37521B35DB}">
          <p14:sldIdLst>
            <p14:sldId id="309"/>
            <p14:sldId id="304"/>
            <p14:sldId id="305"/>
            <p14:sldId id="306"/>
          </p14:sldIdLst>
        </p14:section>
        <p14:section name="Transmitter" id="{308ADB7F-7F3F-4FEE-BC3D-BA418B88C59E}">
          <p14:sldIdLst/>
        </p14:section>
        <p14:section name="Receiver" id="{EB28A9A4-C923-4B05-BE94-F9615B229228}">
          <p14:sldIdLst/>
        </p14:section>
        <p14:section name="Experimental Results" id="{49E689C4-AE40-48F3-BCE1-680D2BD93C29}">
          <p14:sldIdLst/>
        </p14:section>
        <p14:section name="Conclusions&amp; Future directions" id="{4010BD4A-79DD-4503-8277-B050ACC79C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16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4" Type="http://schemas.openxmlformats.org/officeDocument/2006/relationships/image" Target="../media/image63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emf"/><Relationship Id="rId1" Type="http://schemas.openxmlformats.org/officeDocument/2006/relationships/image" Target="../media/image78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F39B5-F34E-438A-997D-CC08DCE636F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ABE37-0E69-430F-8AB1-D1AFD59B3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9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5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4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9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9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AED87-2665-4A3D-AB9A-CE30DF28BF8D}" type="datetimeFigureOut">
              <a:rPr lang="en-US" smtClean="0"/>
              <a:t>4/3/2018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3" Type="http://schemas.openxmlformats.org/officeDocument/2006/relationships/image" Target="../media/image38.png"/><Relationship Id="rId7" Type="http://schemas.openxmlformats.org/officeDocument/2006/relationships/image" Target="../media/image42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5.png"/><Relationship Id="rId7" Type="http://schemas.openxmlformats.org/officeDocument/2006/relationships/image" Target="../media/image5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62.emf"/><Relationship Id="rId3" Type="http://schemas.openxmlformats.org/officeDocument/2006/relationships/image" Target="../media/image64.png"/><Relationship Id="rId7" Type="http://schemas.openxmlformats.org/officeDocument/2006/relationships/image" Target="../media/image60.emf"/><Relationship Id="rId12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png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2.vsdx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image" Target="../media/image63.emf"/><Relationship Id="rId10" Type="http://schemas.openxmlformats.org/officeDocument/2006/relationships/image" Target="../media/image61.emf"/><Relationship Id="rId4" Type="http://schemas.openxmlformats.org/officeDocument/2006/relationships/image" Target="../media/image65.png"/><Relationship Id="rId9" Type="http://schemas.openxmlformats.org/officeDocument/2006/relationships/package" Target="../embeddings/Microsoft_Visio_Drawing3.vsdx"/><Relationship Id="rId14" Type="http://schemas.openxmlformats.org/officeDocument/2006/relationships/package" Target="../embeddings/Microsoft_Visio_Drawing5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79.emf"/><Relationship Id="rId5" Type="http://schemas.openxmlformats.org/officeDocument/2006/relationships/package" Target="../embeddings/Microsoft_Visio_Drawing7.vsdx"/><Relationship Id="rId4" Type="http://schemas.openxmlformats.org/officeDocument/2006/relationships/image" Target="../media/image78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TTE Communication-</a:t>
            </a:r>
            <a:br>
              <a:rPr lang="en-US" dirty="0" smtClean="0"/>
            </a:br>
            <a:r>
              <a:rPr lang="en-US" dirty="0" smtClean="0"/>
              <a:t>VLF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4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Source EM Fields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60" y="1405719"/>
            <a:ext cx="11108140" cy="477124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Magnetic Field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Electric Field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Skin depth:</a:t>
            </a:r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0" y="2527940"/>
                <a:ext cx="9888941" cy="100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7940"/>
                <a:ext cx="9888941" cy="10070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11990" y="4072037"/>
                <a:ext cx="4844275" cy="1007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}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0" y="4072037"/>
                <a:ext cx="4844275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01" y="3317633"/>
            <a:ext cx="4911424" cy="311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2439592" y="5544117"/>
                <a:ext cx="3541034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𝜔𝜀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92" y="5544117"/>
                <a:ext cx="3541034" cy="1169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2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869762"/>
            <a:ext cx="11048999" cy="584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535"/>
            <a:ext cx="10515600" cy="7742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Fields within conducting medium: the Skin Effect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10" y="982639"/>
            <a:ext cx="11546006" cy="524891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  <a:blipFill rotWithShape="0">
                <a:blip r:embed="rId4"/>
                <a:stretch>
                  <a:fillRect r="-25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3399630" y="1503799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1661472" y="2185976"/>
            <a:ext cx="1567661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9952836" y="2452387"/>
            <a:ext cx="1142794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9420573" y="1545076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776187" y="3928298"/>
            <a:ext cx="171116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Near Field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863" y="3769141"/>
            <a:ext cx="753604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Quasi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Static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52342" y="3830156"/>
            <a:ext cx="976742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Far Field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zone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4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33" y="1"/>
            <a:ext cx="11782567" cy="1023581"/>
          </a:xfrm>
        </p:spPr>
        <p:txBody>
          <a:bodyPr/>
          <a:lstStyle/>
          <a:p>
            <a:r>
              <a:rPr lang="en-US" dirty="0"/>
              <a:t>Fields within conducting medium: the Skin Effect 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75" y="2355715"/>
            <a:ext cx="10515600" cy="4264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640521" y="1023582"/>
                <a:ext cx="202628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521" y="1023582"/>
                <a:ext cx="202628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7471216" y="964513"/>
                <a:ext cx="3214980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16" y="964513"/>
                <a:ext cx="3214980" cy="10175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596788" y="2355715"/>
            <a:ext cx="2866030" cy="1997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0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Antennas: Near/Far Field lines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34" y="2511188"/>
            <a:ext cx="9730854" cy="401244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45910" y="1476885"/>
                <a:ext cx="9888941" cy="100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" y="1476885"/>
                <a:ext cx="9888941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42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Antennas: Mutual Orientation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618" y="1825624"/>
            <a:ext cx="8379725" cy="46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Selectivity: VLF channel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415" y="1561188"/>
            <a:ext cx="5610225" cy="3733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54" y="1954615"/>
            <a:ext cx="36861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3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Selectivity: VLF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1" y="1845007"/>
            <a:ext cx="3724275" cy="32289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12090" y="1987882"/>
            <a:ext cx="5334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57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 choice: Considerations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Channel &amp; Noise Models:</a:t>
            </a:r>
          </a:p>
          <a:p>
            <a:pPr lvl="1"/>
            <a:r>
              <a:rPr lang="en-US" dirty="0" smtClean="0"/>
              <a:t>Unreliable</a:t>
            </a:r>
          </a:p>
          <a:p>
            <a:pPr lvl="1"/>
            <a:r>
              <a:rPr lang="en-US" dirty="0" smtClean="0"/>
              <a:t>Out of date (man made noise)</a:t>
            </a:r>
          </a:p>
          <a:p>
            <a:pPr lvl="1"/>
            <a:r>
              <a:rPr lang="en-US" dirty="0" smtClean="0"/>
              <a:t>Certainty: frequency selective!</a:t>
            </a:r>
          </a:p>
          <a:p>
            <a:r>
              <a:rPr lang="en-US" dirty="0" smtClean="0"/>
              <a:t>Literature &amp; Commercial system:</a:t>
            </a:r>
          </a:p>
          <a:p>
            <a:pPr lvl="1"/>
            <a:r>
              <a:rPr lang="en-US" dirty="0" smtClean="0"/>
              <a:t>Analog modulations</a:t>
            </a:r>
          </a:p>
          <a:p>
            <a:pPr lvl="1"/>
            <a:r>
              <a:rPr lang="en-US" dirty="0" smtClean="0"/>
              <a:t>Digital single carrier modulations</a:t>
            </a:r>
          </a:p>
          <a:p>
            <a:pPr lvl="1"/>
            <a:r>
              <a:rPr lang="en-US" dirty="0" smtClean="0"/>
              <a:t>Fixed stations: channel, mutual antenna orientation and noise well known</a:t>
            </a:r>
          </a:p>
          <a:p>
            <a:pPr lvl="1"/>
            <a:r>
              <a:rPr lang="en-US" dirty="0" smtClean="0"/>
              <a:t>Poor performance</a:t>
            </a:r>
          </a:p>
          <a:p>
            <a:r>
              <a:rPr lang="en-US" dirty="0" smtClean="0"/>
              <a:t>Our needs: Deployable moving stations-</a:t>
            </a:r>
          </a:p>
          <a:p>
            <a:pPr lvl="1"/>
            <a:r>
              <a:rPr lang="en-US" dirty="0" smtClean="0"/>
              <a:t>Variable antennas orientation</a:t>
            </a:r>
          </a:p>
          <a:p>
            <a:pPr lvl="1"/>
            <a:r>
              <a:rPr lang="en-US" dirty="0" smtClean="0"/>
              <a:t>Variable channel</a:t>
            </a:r>
          </a:p>
          <a:p>
            <a:pPr lvl="1"/>
            <a:r>
              <a:rPr lang="en-US" dirty="0" smtClean="0"/>
              <a:t>Variable noise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1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OFDM- A preferred communication technique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in the TTE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Selective&amp; Dynamic Channel:</a:t>
            </a:r>
          </a:p>
          <a:p>
            <a:pPr lvl="1"/>
            <a:r>
              <a:rPr lang="en-US" dirty="0" smtClean="0"/>
              <a:t>Easy equalization</a:t>
            </a:r>
          </a:p>
          <a:p>
            <a:pPr lvl="1"/>
            <a:r>
              <a:rPr lang="en-US" dirty="0" smtClean="0"/>
              <a:t>Easy adaptation to varying length channels</a:t>
            </a:r>
          </a:p>
          <a:p>
            <a:pPr lvl="1"/>
            <a:r>
              <a:rPr lang="en-US" dirty="0" smtClean="0"/>
              <a:t>Possibly frequency selective power, modulation and coding</a:t>
            </a:r>
          </a:p>
          <a:p>
            <a:r>
              <a:rPr lang="en-US" dirty="0" smtClean="0"/>
              <a:t>Selective noise:</a:t>
            </a:r>
          </a:p>
          <a:p>
            <a:pPr lvl="1"/>
            <a:r>
              <a:rPr lang="en-US" dirty="0"/>
              <a:t>Possibly frequency selective power, modulation and coding</a:t>
            </a:r>
          </a:p>
          <a:p>
            <a:r>
              <a:rPr lang="en-US" dirty="0" smtClean="0"/>
              <a:t>Dynamic Antenna orientation:</a:t>
            </a:r>
          </a:p>
          <a:p>
            <a:pPr lvl="1"/>
            <a:r>
              <a:rPr lang="en-US" dirty="0" smtClean="0"/>
              <a:t>OFDM&amp; MIMO MRC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56605" y="4580990"/>
            <a:ext cx="5497195" cy="22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TTE communication</a:t>
            </a:r>
          </a:p>
          <a:p>
            <a:r>
              <a:rPr lang="en-US" dirty="0" smtClean="0"/>
              <a:t>EM principles of the VLF communication</a:t>
            </a:r>
          </a:p>
          <a:p>
            <a:r>
              <a:rPr lang="en-US" dirty="0" smtClean="0"/>
              <a:t>OFDM: a preferred modulation format</a:t>
            </a:r>
          </a:p>
          <a:p>
            <a:r>
              <a:rPr lang="en-US" dirty="0" smtClean="0"/>
              <a:t>System engineering and analog hardware (including OFDM </a:t>
            </a:r>
            <a:r>
              <a:rPr lang="en-US" dirty="0" err="1" smtClean="0"/>
              <a:t>params</a:t>
            </a:r>
            <a:r>
              <a:rPr lang="en-US" dirty="0" smtClean="0"/>
              <a:t> selection)</a:t>
            </a:r>
          </a:p>
          <a:p>
            <a:r>
              <a:rPr lang="en-US" dirty="0" smtClean="0"/>
              <a:t>Transmitter </a:t>
            </a:r>
          </a:p>
          <a:p>
            <a:r>
              <a:rPr lang="en-US" dirty="0" smtClean="0"/>
              <a:t>Receiver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Conclusions and future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42" y="146761"/>
            <a:ext cx="10998958" cy="726696"/>
          </a:xfrm>
        </p:spPr>
        <p:txBody>
          <a:bodyPr/>
          <a:lstStyle/>
          <a:p>
            <a:r>
              <a:rPr lang="en-US" dirty="0"/>
              <a:t>OFDM </a:t>
            </a:r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660066"/>
            <a:ext cx="11162731" cy="5636525"/>
          </a:xfrm>
        </p:spPr>
        <p:txBody>
          <a:bodyPr/>
          <a:lstStyle/>
          <a:p>
            <a:r>
              <a:rPr lang="en-US" dirty="0" smtClean="0"/>
              <a:t>Transmitted signal: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Kernel</a:t>
            </a:r>
          </a:p>
          <a:p>
            <a:r>
              <a:rPr lang="en-US" dirty="0" smtClean="0"/>
              <a:t>Digital realization: 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𝑚𝑢𝑙𝑡𝑖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149898" y="6238248"/>
                <a:ext cx="233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𝐼𝐷𝐹𝑇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98" y="6238248"/>
                <a:ext cx="233980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21" y="721019"/>
            <a:ext cx="5321300" cy="28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846" y="3790834"/>
            <a:ext cx="5324475" cy="2826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582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099"/>
            <a:ext cx="10515600" cy="835878"/>
          </a:xfrm>
        </p:spPr>
        <p:txBody>
          <a:bodyPr/>
          <a:lstStyle/>
          <a:p>
            <a:r>
              <a:rPr lang="en-US" dirty="0" smtClean="0"/>
              <a:t>OFDM Reception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46" y="1098977"/>
            <a:ext cx="11026254" cy="5451948"/>
          </a:xfrm>
        </p:spPr>
        <p:txBody>
          <a:bodyPr/>
          <a:lstStyle/>
          <a:p>
            <a:r>
              <a:rPr lang="en-US" dirty="0" smtClean="0"/>
              <a:t>Kernel </a:t>
            </a:r>
            <a:r>
              <a:rPr lang="en-US" dirty="0" err="1" smtClean="0"/>
              <a:t>Orthonormality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Matched Filtering: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Digital realization:</a:t>
            </a: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38200" y="1574243"/>
                <a:ext cx="5098383" cy="721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&gt;=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4243"/>
                <a:ext cx="5098383" cy="7212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89066" y="3175865"/>
                <a:ext cx="3803798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66" y="3175865"/>
                <a:ext cx="3803798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91319" y="4726426"/>
                <a:ext cx="7465325" cy="929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e>
                        </m:rad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nary>
                  </m:oMath>
                </a14:m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9" y="4726426"/>
                <a:ext cx="7465325" cy="9292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838200" y="5860998"/>
                <a:ext cx="2152319" cy="410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60998"/>
                <a:ext cx="2152319" cy="410433"/>
              </a:xfrm>
              <a:prstGeom prst="rect">
                <a:avLst/>
              </a:prstGeom>
              <a:blipFill rotWithShape="0"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9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473958"/>
            <a:ext cx="11436824" cy="5049672"/>
          </a:xfrm>
        </p:spPr>
        <p:txBody>
          <a:bodyPr/>
          <a:lstStyle/>
          <a:p>
            <a:r>
              <a:rPr lang="en-US" dirty="0" smtClean="0"/>
              <a:t>Fourier Transform of the kernel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Dirichlet</a:t>
            </a:r>
            <a:r>
              <a:rPr lang="en-US" dirty="0" smtClean="0"/>
              <a:t> Kernel:</a:t>
            </a: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838200" y="1984126"/>
                <a:ext cx="8305800" cy="1313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𝐹𝐹𝑇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4126"/>
                <a:ext cx="8305800" cy="1313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73151" y="4183296"/>
                <a:ext cx="3481402" cy="1111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51" y="4183296"/>
                <a:ext cx="3481402" cy="11117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973151" y="5996399"/>
                <a:ext cx="27117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51" y="5996399"/>
                <a:ext cx="271174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OFDM: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Kernel spectrum</a:t>
            </a:r>
          </a:p>
          <a:p>
            <a:endParaRPr lang="en-US" dirty="0"/>
          </a:p>
          <a:p>
            <a:r>
              <a:rPr lang="en-US" dirty="0" smtClean="0"/>
              <a:t>Whole signal spectrum: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1546357" y="2488925"/>
                <a:ext cx="27117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57" y="2488925"/>
                <a:ext cx="2711745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948129" y="3521557"/>
                <a:ext cx="5616443" cy="403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i="1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29" y="3521557"/>
                <a:ext cx="5616443" cy="403637"/>
              </a:xfrm>
              <a:prstGeom prst="rect">
                <a:avLst/>
              </a:prstGeom>
              <a:blipFill rotWithShape="0">
                <a:blip r:embed="rId3"/>
                <a:stretch>
                  <a:fillRect t="-104545" b="-16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229" y="4349750"/>
            <a:ext cx="39624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domain- special subcarriers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91" y="2513439"/>
            <a:ext cx="10330218" cy="3316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7092" y="1453388"/>
            <a:ext cx="153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1)Channel est.</a:t>
            </a:r>
          </a:p>
          <a:p>
            <a:r>
              <a:rPr lang="en-US" dirty="0" smtClean="0"/>
              <a:t>2) </a:t>
            </a:r>
            <a:r>
              <a:rPr lang="en-US" dirty="0" err="1" smtClean="0"/>
              <a:t>Freq</a:t>
            </a:r>
            <a:r>
              <a:rPr lang="en-US" dirty="0" smtClean="0"/>
              <a:t> synch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0141" y="6010954"/>
            <a:ext cx="2000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1)DSP alleviation</a:t>
            </a:r>
          </a:p>
          <a:p>
            <a:r>
              <a:rPr lang="en-US" dirty="0" smtClean="0"/>
              <a:t>2) ACPR prevention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82937" y="1778898"/>
            <a:ext cx="641445" cy="196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60141" y="1776553"/>
            <a:ext cx="566951" cy="182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6660432" y="5472752"/>
            <a:ext cx="3002183" cy="86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 flipV="1">
            <a:off x="1937982" y="5489716"/>
            <a:ext cx="2722159" cy="84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133114"/>
            <a:ext cx="11094493" cy="945060"/>
          </a:xfrm>
        </p:spPr>
        <p:txBody>
          <a:bodyPr/>
          <a:lstStyle/>
          <a:p>
            <a:r>
              <a:rPr lang="en-US" dirty="0" smtClean="0"/>
              <a:t>Cyclic Prefix: 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078174"/>
            <a:ext cx="11546006" cy="5554638"/>
          </a:xfrm>
        </p:spPr>
        <p:txBody>
          <a:bodyPr/>
          <a:lstStyle/>
          <a:p>
            <a:r>
              <a:rPr lang="en-US" dirty="0" smtClean="0"/>
              <a:t>Channel with memory</a:t>
            </a:r>
            <a:r>
              <a:rPr lang="en-US" dirty="0" smtClean="0">
                <a:sym typeface="Wingdings" panose="05000000000000000000" pitchFamily="2" charset="2"/>
              </a:rPr>
              <a:t> Frequency Selective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Transmitted signal: 2 consecutive OFDM symbols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Received signal: 1</a:t>
            </a:r>
            <a:r>
              <a:rPr lang="en-US" baseline="30000" dirty="0" smtClean="0">
                <a:sym typeface="Wingdings" panose="05000000000000000000" pitchFamily="2" charset="2"/>
              </a:rPr>
              <a:t>st</a:t>
            </a:r>
            <a:r>
              <a:rPr lang="en-US" dirty="0" smtClean="0">
                <a:sym typeface="Wingdings" panose="05000000000000000000" pitchFamily="2" charset="2"/>
              </a:rPr>
              <a:t> sample of 2</a:t>
            </a:r>
            <a:r>
              <a:rPr lang="en-US" baseline="30000" dirty="0" smtClean="0">
                <a:sym typeface="Wingdings" panose="05000000000000000000" pitchFamily="2" charset="2"/>
              </a:rPr>
              <a:t>nd</a:t>
            </a:r>
            <a:r>
              <a:rPr lang="en-US" dirty="0" smtClean="0">
                <a:sym typeface="Wingdings" panose="05000000000000000000" pitchFamily="2" charset="2"/>
              </a:rPr>
              <a:t> symbol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82352" y="1607632"/>
            <a:ext cx="5332095" cy="1312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=[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  <a:blipFill rotWithShape="0">
                <a:blip r:embed="rId4"/>
                <a:stretch>
                  <a:fillRect t="-156061" r="-14469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ba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6"/>
          <p:cNvSpPr>
            <a:spLocks noChangeArrowheads="1"/>
          </p:cNvSpPr>
          <p:nvPr/>
        </p:nvSpPr>
        <p:spPr bwMode="auto">
          <a:xfrm rot="16200000">
            <a:off x="561246" y="11114192"/>
            <a:ext cx="24438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95424"/>
              </p:ext>
            </p:extLst>
          </p:nvPr>
        </p:nvGraphicFramePr>
        <p:xfrm>
          <a:off x="7189958" y="4059709"/>
          <a:ext cx="4773042" cy="164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9" name="Visio" r:id="rId6" imgW="4333772" imgH="819001" progId="Visio.Drawing.15">
                  <p:embed/>
                </p:oleObj>
              </mc:Choice>
              <mc:Fallback>
                <p:oleObj name="Visio" r:id="rId6" imgW="4333772" imgH="81900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9958" y="4059709"/>
                        <a:ext cx="4773042" cy="16419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3" name="Rectangle 12"/>
              <p:cNvSpPr/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3643952" y="5701685"/>
            <a:ext cx="5213445" cy="630876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576479" y="634872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  <a:endCxn id="14" idx="3"/>
          </p:cNvCxnSpPr>
          <p:nvPr/>
        </p:nvCxnSpPr>
        <p:spPr>
          <a:xfrm flipH="1" flipV="1">
            <a:off x="8857397" y="6017123"/>
            <a:ext cx="719082" cy="51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Rectangle 17"/>
              <p:cNvSpPr/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661"/>
          </a:xfrm>
        </p:spPr>
        <p:txBody>
          <a:bodyPr/>
          <a:lstStyle/>
          <a:p>
            <a:r>
              <a:rPr lang="en-US" dirty="0" smtClean="0"/>
              <a:t>Cyclic Prefix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</p:spPr>
            <p:txBody>
              <a:bodyPr/>
              <a:lstStyle/>
              <a:p>
                <a:r>
                  <a:rPr lang="en-US" sz="2000" dirty="0" smtClean="0"/>
                  <a:t>Cyclic Prefix: </a:t>
                </a:r>
              </a:p>
              <a:p>
                <a:r>
                  <a:rPr lang="en-US" sz="2000" dirty="0" smtClean="0"/>
                  <a:t>Transmitted OFDM symbol: 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Received Symbol:</a:t>
                </a:r>
              </a:p>
              <a:p>
                <a:pPr lvl="1"/>
                <a:r>
                  <a:rPr lang="en-US" sz="2000" dirty="0" smtClean="0"/>
                  <a:t>(-1):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(0):</a:t>
                </a:r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(Nfft-1): </a:t>
                </a:r>
              </a:p>
              <a:p>
                <a:pPr lvl="1"/>
                <a:endParaRPr lang="en-US" dirty="0" smtClean="0"/>
              </a:p>
              <a:p>
                <a:r>
                  <a:rPr lang="en-US" sz="2000" dirty="0" smtClean="0"/>
                  <a:t>Circular Convolution: </a:t>
                </a:r>
                <a:r>
                  <a:rPr lang="en-US" sz="20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)⨂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  <a:blipFill rotWithShape="0">
                <a:blip r:embed="rId3"/>
                <a:stretch>
                  <a:fillRect l="-474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̃"/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bar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392071" y="23245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864011"/>
              </p:ext>
            </p:extLst>
          </p:nvPr>
        </p:nvGraphicFramePr>
        <p:xfrm>
          <a:off x="838200" y="2228861"/>
          <a:ext cx="6315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3" name="Visio" r:id="rId6" imgW="6829341" imgH="457011" progId="Visio.Drawing.15">
                  <p:embed/>
                </p:oleObj>
              </mc:Choice>
              <mc:Fallback>
                <p:oleObj name="Visio" r:id="rId6" imgW="6829341" imgH="45701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28861"/>
                        <a:ext cx="6315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018662" y="3558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338606"/>
              </p:ext>
            </p:extLst>
          </p:nvPr>
        </p:nvGraphicFramePr>
        <p:xfrm>
          <a:off x="6456230" y="3079727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4" name="Visio" r:id="rId9" imgW="4572058" imgH="828805" progId="Visio.Drawing.15">
                  <p:embed/>
                </p:oleObj>
              </mc:Choice>
              <mc:Fallback>
                <p:oleObj name="Visio" r:id="rId9" imgW="4572058" imgH="828805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230" y="3079727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5" name="Rectangle 14"/>
              <p:cNvSpPr/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22247"/>
              </p:ext>
            </p:extLst>
          </p:nvPr>
        </p:nvGraphicFramePr>
        <p:xfrm>
          <a:off x="6251663" y="398955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5" name="Visio" r:id="rId12" imgW="4552768" imgH="819001" progId="Visio.Drawing.15">
                  <p:embed/>
                </p:oleObj>
              </mc:Choice>
              <mc:Fallback>
                <p:oleObj name="Visio" r:id="rId12" imgW="4552768" imgH="819001" progId="Visio.Drawing.1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398955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7138767" y="54632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976710"/>
              </p:ext>
            </p:extLst>
          </p:nvPr>
        </p:nvGraphicFramePr>
        <p:xfrm>
          <a:off x="6251663" y="499729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96" name="Visio" r:id="rId14" imgW="4552768" imgH="828805" progId="Visio.Drawing.15">
                  <p:embed/>
                </p:oleObj>
              </mc:Choice>
              <mc:Fallback>
                <p:oleObj name="Visio" r:id="rId14" imgW="4552768" imgH="828805" progId="Visio.Drawing.1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499729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0" name="Rectangle 19"/>
              <p:cNvSpPr/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4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domain Equalization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620032" y="1825625"/>
                <a:ext cx="4951933" cy="831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nary>
                            <m:naryPr>
                              <m:chr m:val="⨂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}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032" y="1825625"/>
                <a:ext cx="4951933" cy="831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1145017" y="3019716"/>
                <a:ext cx="9097370" cy="831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nary>
                                    <m:naryPr>
                                      <m:chr m:val="⨂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} 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𝐷𝐹𝑇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17" y="3019716"/>
                <a:ext cx="9097370" cy="831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717868" y="3986356"/>
                <a:ext cx="3180550" cy="43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868" y="3986356"/>
                <a:ext cx="3180550" cy="436210"/>
              </a:xfrm>
              <a:prstGeom prst="rect">
                <a:avLst/>
              </a:prstGeom>
              <a:blipFill rotWithShape="0"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052549" y="4910875"/>
                <a:ext cx="1578445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49" y="4910875"/>
                <a:ext cx="1578445" cy="3888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052549" y="5690434"/>
                <a:ext cx="1798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49" y="5690434"/>
                <a:ext cx="1798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6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 Prefix: ICI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374676" y="4733925"/>
            <a:ext cx="4343400" cy="212407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892550" y="2281237"/>
            <a:ext cx="44069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4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Packet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2927032"/>
            <a:ext cx="5943600" cy="10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TTE Communication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60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Key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92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 &amp; Analog 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2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591"/>
            <a:ext cx="10515600" cy="996286"/>
          </a:xfrm>
        </p:spPr>
        <p:txBody>
          <a:bodyPr/>
          <a:lstStyle/>
          <a:p>
            <a:r>
              <a:rPr lang="en-US" dirty="0" smtClean="0"/>
              <a:t>Concepts: Software Defined Radio (SDR)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8172"/>
            <a:ext cx="10515600" cy="5540991"/>
          </a:xfrm>
        </p:spPr>
        <p:txBody>
          <a:bodyPr/>
          <a:lstStyle/>
          <a:p>
            <a:r>
              <a:rPr lang="en-US" dirty="0" smtClean="0"/>
              <a:t>Transmitter: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Receiver: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722209"/>
              </p:ext>
            </p:extLst>
          </p:nvPr>
        </p:nvGraphicFramePr>
        <p:xfrm>
          <a:off x="1094095" y="1078171"/>
          <a:ext cx="10003808" cy="2565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1" name="Visio" r:id="rId3" imgW="13191944" imgH="3076532" progId="Visio.Drawing.15">
                  <p:embed/>
                </p:oleObj>
              </mc:Choice>
              <mc:Fallback>
                <p:oleObj name="Visio" r:id="rId3" imgW="13191944" imgH="30765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5" y="1078171"/>
                        <a:ext cx="10003808" cy="25657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94095" y="4138825"/>
            <a:ext cx="20487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019694"/>
              </p:ext>
            </p:extLst>
          </p:nvPr>
        </p:nvGraphicFramePr>
        <p:xfrm>
          <a:off x="1094096" y="3671245"/>
          <a:ext cx="10003808" cy="3033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92" name="Visio" r:id="rId5" imgW="13553912" imgH="5419658" progId="Visio.Drawing.15">
                  <p:embed/>
                </p:oleObj>
              </mc:Choice>
              <mc:Fallback>
                <p:oleObj name="Visio" r:id="rId5" imgW="13553912" imgH="541965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6" y="3671245"/>
                        <a:ext cx="10003808" cy="30333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7423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Concepts: SIMO 1x3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015"/>
            <a:ext cx="10515600" cy="4743948"/>
          </a:xfrm>
        </p:spPr>
        <p:txBody>
          <a:bodyPr/>
          <a:lstStyle/>
          <a:p>
            <a:r>
              <a:rPr lang="en-US" dirty="0" smtClean="0"/>
              <a:t>Fading types: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MRC: 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Originally: used to combat small-scale fading using statistical independency</a:t>
            </a:r>
          </a:p>
          <a:p>
            <a:pPr lvl="1"/>
            <a:r>
              <a:rPr lang="en-US" dirty="0" smtClean="0"/>
              <a:t>Our case: use to combat large-scale fading resulting of orientation problems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03046" y="2758578"/>
            <a:ext cx="3297001" cy="162471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173" y="1027906"/>
            <a:ext cx="5975765" cy="26098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39" y="5308600"/>
            <a:ext cx="299085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4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Transmitter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82644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D/A: NI USB6212</a:t>
            </a:r>
          </a:p>
          <a:p>
            <a:pPr lvl="1"/>
            <a:r>
              <a:rPr lang="en-US" dirty="0"/>
              <a:t># of bits 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=250ksps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Amplifier: AE </a:t>
            </a:r>
            <a:r>
              <a:rPr lang="en-US" dirty="0" err="1" smtClean="0"/>
              <a:t>Techron</a:t>
            </a:r>
            <a:r>
              <a:rPr lang="en-US" dirty="0" smtClean="0"/>
              <a:t> 2105</a:t>
            </a:r>
          </a:p>
          <a:p>
            <a:pPr lvl="1"/>
            <a:r>
              <a:rPr lang="en-US" dirty="0"/>
              <a:t>Amplification, max=20V/V</a:t>
            </a:r>
          </a:p>
          <a:p>
            <a:pPr lvl="1"/>
            <a:r>
              <a:rPr lang="en-US" dirty="0"/>
              <a:t>Frequency range=[0,20]kHz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=150 v</a:t>
            </a:r>
          </a:p>
          <a:p>
            <a:pPr lvl="1"/>
            <a:r>
              <a:rPr lang="en-US" dirty="0" err="1"/>
              <a:t>Zout</a:t>
            </a:r>
            <a:r>
              <a:rPr lang="en-US" dirty="0"/>
              <a:t>=28mOhm in series with </a:t>
            </a:r>
            <a:r>
              <a:rPr lang="en-US" dirty="0" smtClean="0"/>
              <a:t>1uH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 smtClean="0"/>
              <a:t>Antenna: </a:t>
            </a:r>
            <a:r>
              <a:rPr lang="en-US" dirty="0"/>
              <a:t>FESP-5133 </a:t>
            </a:r>
            <a:r>
              <a:rPr lang="en-US" dirty="0" smtClean="0"/>
              <a:t>1330</a:t>
            </a:r>
          </a:p>
          <a:p>
            <a:pPr lvl="1"/>
            <a:r>
              <a:rPr lang="en-US" dirty="0"/>
              <a:t>Diameter=0.126m</a:t>
            </a:r>
          </a:p>
          <a:p>
            <a:pPr lvl="1"/>
            <a:r>
              <a:rPr lang="en-US" dirty="0"/>
              <a:t># of windings=225</a:t>
            </a:r>
          </a:p>
          <a:p>
            <a:pPr lvl="1"/>
            <a:r>
              <a:rPr lang="en-US" dirty="0"/>
              <a:t>Inductance= 6.5 </a:t>
            </a:r>
            <a:r>
              <a:rPr lang="en-US" dirty="0" err="1"/>
              <a:t>mH</a:t>
            </a:r>
            <a:endParaRPr lang="en-US" dirty="0"/>
          </a:p>
          <a:p>
            <a:pPr lvl="1"/>
            <a:r>
              <a:rPr lang="en-US" dirty="0"/>
              <a:t>Frequency range= [0,20]kHz</a:t>
            </a:r>
          </a:p>
          <a:p>
            <a:pPr lvl="1"/>
            <a:r>
              <a:rPr lang="en-US" dirty="0"/>
              <a:t>Saturation current= 20 Amps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95" y="2743632"/>
            <a:ext cx="2537460" cy="1049655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55" y="4435876"/>
            <a:ext cx="2743200" cy="221869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367134" y="4287837"/>
            <a:ext cx="3080735" cy="245300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900043" y="497051"/>
            <a:ext cx="1181100" cy="2181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70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Receiver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914400"/>
            <a:ext cx="11053549" cy="5826442"/>
          </a:xfrm>
        </p:spPr>
        <p:txBody>
          <a:bodyPr>
            <a:normAutofit/>
          </a:bodyPr>
          <a:lstStyle/>
          <a:p>
            <a:r>
              <a:rPr lang="en-US" dirty="0" smtClean="0"/>
              <a:t>A/D: NI USB6212</a:t>
            </a:r>
          </a:p>
          <a:p>
            <a:pPr lvl="1"/>
            <a:r>
              <a:rPr lang="en-US" dirty="0"/>
              <a:t># of inputs=4</a:t>
            </a:r>
          </a:p>
          <a:p>
            <a:pPr lvl="1"/>
            <a:r>
              <a:rPr lang="en-US" dirty="0"/>
              <a:t>#</a:t>
            </a:r>
            <a:r>
              <a:rPr lang="en-US" dirty="0" smtClean="0"/>
              <a:t> </a:t>
            </a:r>
            <a:r>
              <a:rPr lang="en-US" dirty="0"/>
              <a:t>of bits=16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=100 </a:t>
            </a:r>
            <a:r>
              <a:rPr lang="en-US" dirty="0" err="1"/>
              <a:t>ksps</a:t>
            </a:r>
            <a:endParaRPr lang="en-US" dirty="0"/>
          </a:p>
          <a:p>
            <a:pPr lvl="1"/>
            <a:r>
              <a:rPr lang="en-US" dirty="0" err="1"/>
              <a:t>Vin,max</a:t>
            </a:r>
            <a:r>
              <a:rPr lang="en-US" dirty="0"/>
              <a:t>=+/-</a:t>
            </a:r>
            <a:r>
              <a:rPr lang="en-US" dirty="0" smtClean="0"/>
              <a:t>10v</a:t>
            </a:r>
            <a:endParaRPr lang="en-US" dirty="0"/>
          </a:p>
          <a:p>
            <a:pPr lvl="0"/>
            <a:r>
              <a:rPr lang="en-US" dirty="0" smtClean="0"/>
              <a:t>Antenna: </a:t>
            </a:r>
            <a:r>
              <a:rPr lang="en-US" dirty="0" err="1" smtClean="0"/>
              <a:t>Metronix</a:t>
            </a:r>
            <a:r>
              <a:rPr lang="en-US" dirty="0" smtClean="0"/>
              <a:t> SHFT-02e</a:t>
            </a:r>
          </a:p>
          <a:p>
            <a:pPr lvl="1"/>
            <a:r>
              <a:rPr lang="en-US" dirty="0"/>
              <a:t>Frequency range=[1,300]kHz</a:t>
            </a:r>
          </a:p>
          <a:p>
            <a:pPr lvl="1"/>
            <a:r>
              <a:rPr lang="en-US" dirty="0"/>
              <a:t>Output Sensitivity= 0.05V/</a:t>
            </a:r>
            <a:r>
              <a:rPr lang="en-US" dirty="0" err="1"/>
              <a:t>nTesla</a:t>
            </a:r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8" name="Picture 7"/>
          <p:cNvPicPr/>
          <p:nvPr/>
        </p:nvPicPr>
        <p:blipFill>
          <a:blip r:embed="rId2"/>
          <a:stretch>
            <a:fillRect/>
          </a:stretch>
        </p:blipFill>
        <p:spPr>
          <a:xfrm>
            <a:off x="838200" y="4541007"/>
            <a:ext cx="2731135" cy="2026674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527" y="4250690"/>
            <a:ext cx="3211195" cy="2607310"/>
          </a:xfrm>
          <a:prstGeom prst="rect">
            <a:avLst/>
          </a:prstGeom>
        </p:spPr>
      </p:pic>
      <p:pic>
        <p:nvPicPr>
          <p:cNvPr id="14" name="Picture 13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067" y="4436427"/>
            <a:ext cx="3082925" cy="2235835"/>
          </a:xfrm>
          <a:prstGeom prst="rect">
            <a:avLst/>
          </a:prstGeom>
        </p:spPr>
      </p:pic>
      <p:pic>
        <p:nvPicPr>
          <p:cNvPr id="15" name="Picture 1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2739" y="1175527"/>
            <a:ext cx="2428240" cy="14547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08797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Signal: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𝐹𝑐</m:t>
                    </m:r>
                    <m:r>
                      <a:rPr lang="en-US" i="1"/>
                      <m:t>=</m:t>
                    </m:r>
                    <m:r>
                      <a:rPr lang="en-US" i="1"/>
                      <m:t>10</m:t>
                    </m:r>
                    <m:r>
                      <a:rPr lang="en-US" i="1"/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𝐵𝑊</m:t>
                    </m:r>
                    <m:r>
                      <a:rPr lang="en-US" i="1"/>
                      <m:t>=</m:t>
                    </m:r>
                    <m:r>
                      <a:rPr lang="en-US" i="1"/>
                      <m:t>10</m:t>
                    </m:r>
                    <m:r>
                      <a:rPr lang="en-US" i="1"/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𝑃𝐴𝑃𝑅</m:t>
                    </m:r>
                    <m:r>
                      <a:rPr lang="en-US" i="1"/>
                      <m:t>=</m:t>
                    </m:r>
                    <m:r>
                      <a:rPr lang="en-US" i="1"/>
                      <m:t>12</m:t>
                    </m:r>
                    <m:r>
                      <a:rPr lang="en-US" i="1"/>
                      <m:t>𝑑𝐵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coil: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𝑖𝑛𝑑𝑢𝑐𝑡𝑖𝑜𝑛</m:t>
                    </m:r>
                    <m:r>
                      <a:rPr lang="en-US" i="1"/>
                      <m:t>=</m:t>
                    </m:r>
                    <m:r>
                      <a:rPr lang="en-US" i="1"/>
                      <m:t>𝐿</m:t>
                    </m:r>
                    <m:r>
                      <a:rPr lang="en-US" i="1"/>
                      <m:t>=</m:t>
                    </m:r>
                    <m:r>
                      <a:rPr lang="en-US" i="1"/>
                      <m:t>485</m:t>
                    </m:r>
                    <m:r>
                      <a:rPr lang="en-US" i="1"/>
                      <m:t>𝜇</m:t>
                    </m:r>
                    <m:r>
                      <a:rPr lang="en-US" i="1"/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𝐷𝑖𝑎𝑚𝑒𝑡𝑒𝑟</m:t>
                    </m:r>
                    <m:r>
                      <a:rPr lang="en-US" i="1"/>
                      <m:t>=</m:t>
                    </m:r>
                    <m:r>
                      <a:rPr lang="en-US" i="1"/>
                      <m:t>𝐷</m:t>
                    </m:r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.</m:t>
                    </m:r>
                    <m:r>
                      <a:rPr lang="en-US" i="1"/>
                      <m:t>5</m:t>
                    </m:r>
                    <m:r>
                      <a:rPr lang="en-US" i="1"/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# </m:t>
                    </m:r>
                    <m:r>
                      <a:rPr lang="en-US" i="1"/>
                      <m:t>𝑜𝑓</m:t>
                    </m:r>
                    <m:r>
                      <a:rPr lang="en-US" i="1"/>
                      <m:t> </m:t>
                    </m:r>
                    <m:r>
                      <a:rPr lang="en-US" i="1"/>
                      <m:t>𝑤𝑖𝑛𝑑𝑖𝑛𝑔𝑠</m:t>
                    </m:r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𝑐𝑜𝑖𝑙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20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amplifier: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𝑉</m:t>
                        </m:r>
                      </m:e>
                      <m:sub>
                        <m:r>
                          <a:rPr lang="en-US" i="1"/>
                          <m:t>𝑖𝑛</m:t>
                        </m:r>
                      </m:sub>
                    </m:sSub>
                    <m:r>
                      <a:rPr lang="en-US" i="1"/>
                      <m:t>,</m:t>
                    </m:r>
                    <m:func>
                      <m:funcPr>
                        <m:ctrlPr>
                          <a:rPr lang="en-US" i="1"/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/>
                          <m:t>max</m:t>
                        </m:r>
                      </m:fName>
                      <m:e>
                        <m:r>
                          <a:rPr lang="en-US" i="1"/>
                          <m:t>=+/−</m:t>
                        </m:r>
                        <m:r>
                          <a:rPr lang="en-US" i="1"/>
                          <m:t>10</m:t>
                        </m:r>
                        <m:r>
                          <a:rPr lang="en-US" i="1"/>
                          <m:t>𝑉</m:t>
                        </m:r>
                      </m:e>
                    </m:func>
                  </m:oMath>
                </a14:m>
                <a:r>
                  <a:rPr lang="en-US" dirty="0"/>
                  <a:t> (that is also the D/A’s full scale voltage)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𝐺</m:t>
                    </m:r>
                    <m:r>
                      <a:rPr lang="en-US" i="1"/>
                      <m:t>=</m:t>
                    </m:r>
                    <m:r>
                      <a:rPr lang="en-US" i="1"/>
                      <m:t>𝑎𝑚𝑝𝑙𝑖𝑓𝑖𝑐𝑎𝑡𝑖𝑜𝑛</m:t>
                    </m:r>
                    <m:r>
                      <a:rPr lang="en-US" i="1"/>
                      <m:t>=</m:t>
                    </m:r>
                    <m:r>
                      <a:rPr lang="en-US" i="1"/>
                      <m:t>20</m:t>
                    </m:r>
                    <m:r>
                      <a:rPr lang="en-US" i="1"/>
                      <m:t> [</m:t>
                    </m:r>
                    <m:r>
                      <a:rPr lang="en-US" i="1"/>
                      <m:t>𝑉</m:t>
                    </m:r>
                    <m:r>
                      <a:rPr lang="en-US" i="1"/>
                      <m:t>/</m:t>
                    </m:r>
                    <m:r>
                      <a:rPr lang="en-US" i="1"/>
                      <m:t>𝑉</m:t>
                    </m:r>
                    <m:r>
                      <a:rPr lang="en-US" i="1"/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  <a:blipFill rotWithShape="0">
                <a:blip r:embed="rId2"/>
                <a:stretch>
                  <a:fillRect l="-2002" t="-187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Rx </a:t>
                </a:r>
                <a:r>
                  <a:rPr lang="en-US" dirty="0"/>
                  <a:t>Sensor: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𝑆𝑒𝑛𝑠𝑖𝑡𝑖𝑣𝑖𝑡𝑦</m:t>
                    </m:r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.</m:t>
                    </m:r>
                    <m:r>
                      <a:rPr lang="en-US" i="1"/>
                      <m:t>05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𝑉</m:t>
                            </m:r>
                          </m:num>
                          <m:den>
                            <m:r>
                              <a:rPr lang="en-US" i="1"/>
                              <m:t>𝑛𝑇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𝑁𝑜𝑖𝑠𝑒</m:t>
                    </m:r>
                    <m:r>
                      <a:rPr lang="en-US" i="1"/>
                      <m:t> </m:t>
                    </m:r>
                    <m:r>
                      <a:rPr lang="en-US" i="1"/>
                      <m:t>𝑠𝑝𝑒𝑐𝑡𝑟𝑙𝑎</m:t>
                    </m:r>
                    <m:r>
                      <a:rPr lang="en-US" i="1"/>
                      <m:t> </m:t>
                    </m:r>
                    <m:r>
                      <a:rPr lang="en-US" i="1"/>
                      <m:t>𝑑𝑒𝑛𝑠𝑖𝑡𝑦</m:t>
                    </m:r>
                    <m:r>
                      <a:rPr lang="en-US" i="1"/>
                      <m:t>=</m:t>
                    </m:r>
                    <m:r>
                      <a:rPr lang="en-US" i="1"/>
                      <m:t>8</m:t>
                    </m:r>
                    <m:r>
                      <a:rPr lang="en-US" i="1"/>
                      <m:t>𝑒</m:t>
                    </m:r>
                    <m:r>
                      <a:rPr lang="en-US" i="1"/>
                      <m:t>−</m:t>
                    </m:r>
                    <m:r>
                      <a:rPr lang="en-US" i="1"/>
                      <m:t>15</m:t>
                    </m:r>
                    <m:r>
                      <a:rPr lang="en-US" i="1"/>
                      <m:t>[</m:t>
                    </m:r>
                    <m:r>
                      <a:rPr lang="en-US" i="1"/>
                      <m:t>𝑇𝑒𝑠𝑙𝑎</m:t>
                    </m:r>
                    <m:r>
                      <a:rPr lang="en-US" i="1"/>
                      <m:t>/</m:t>
                    </m:r>
                    <m:rad>
                      <m:radPr>
                        <m:degHide m:val="on"/>
                        <m:ctrlPr>
                          <a:rPr lang="en-US" i="1"/>
                        </m:ctrlPr>
                      </m:radPr>
                      <m:deg/>
                      <m:e>
                        <m:r>
                          <a:rPr lang="en-US" i="1"/>
                          <m:t>𝐻𝑧</m:t>
                        </m:r>
                      </m:e>
                    </m:rad>
                    <m:r>
                      <a:rPr lang="en-US" i="1"/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A/D: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𝐸𝑁𝑜𝐵</m:t>
                    </m:r>
                    <m:r>
                      <a:rPr lang="en-US" i="1"/>
                      <m:t>=</m:t>
                    </m:r>
                    <m:r>
                      <a:rPr lang="en-US" i="1"/>
                      <m:t>12</m:t>
                    </m:r>
                    <m:r>
                      <a:rPr lang="en-US" i="1"/>
                      <m:t>.</m:t>
                    </m:r>
                    <m:r>
                      <a:rPr lang="en-US" i="1"/>
                      <m:t>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𝐹</m:t>
                        </m:r>
                      </m:e>
                      <m:sub>
                        <m:r>
                          <a:rPr lang="en-US" i="1"/>
                          <m:t>𝑠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100</m:t>
                    </m:r>
                    <m:r>
                      <a:rPr lang="en-US" i="1"/>
                      <m:t>𝐾𝑠𝑝𝑠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𝑉</m:t>
                        </m:r>
                      </m:e>
                      <m:sub>
                        <m:r>
                          <a:rPr lang="en-US" i="1"/>
                          <m:t>𝐹𝑆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10</m:t>
                    </m:r>
                    <m:r>
                      <a:rPr lang="en-US" i="1"/>
                      <m:t>𝑉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Channel:</a:t>
                </a:r>
              </a:p>
              <a:p>
                <a:pPr lvl="1"/>
                <a:r>
                  <a:rPr lang="en-US" dirty="0" smtClean="0"/>
                  <a:t>Free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  <a:blipFill rotWithShape="0">
                <a:blip r:embed="rId3"/>
                <a:stretch>
                  <a:fillRect l="-2002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8633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Budget: Calculation - Signal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Tx:</a:t>
                </a:r>
              </a:p>
              <a:p>
                <a:pPr lvl="1"/>
                <a:r>
                  <a:rPr lang="en-US" dirty="0" smtClean="0"/>
                  <a:t>D/A: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𝑉</m:t>
                        </m:r>
                      </m:e>
                      <m:sub>
                        <m:r>
                          <a:rPr lang="en-US" i="1"/>
                          <m:t>𝐷𝐴𝐶</m:t>
                        </m:r>
                        <m:r>
                          <a:rPr lang="en-US" i="1"/>
                          <m:t> </m:t>
                        </m:r>
                        <m:r>
                          <a:rPr lang="en-US" i="1"/>
                          <m:t>𝑜𝑢𝑡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𝑅𝑀𝑆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𝑉</m:t>
                        </m:r>
                      </m:e>
                      <m:sub>
                        <m:r>
                          <a:rPr lang="en-US" i="1"/>
                          <m:t>𝐹𝑆</m:t>
                        </m:r>
                      </m:sub>
                    </m:sSub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10</m:t>
                        </m:r>
                      </m:e>
                      <m:sup>
                        <m:r>
                          <a:rPr lang="en-US" i="1"/>
                          <m:t>−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𝑃𝐴𝑃𝑅</m:t>
                            </m:r>
                          </m:num>
                          <m:den>
                            <m:r>
                              <a:rPr lang="en-US" i="1"/>
                              <m:t>20</m:t>
                            </m:r>
                          </m:den>
                        </m:f>
                      </m:sup>
                    </m:sSup>
                    <m:r>
                      <a:rPr lang="en-US" i="1"/>
                      <m:t>=</m:t>
                    </m:r>
                    <m:r>
                      <a:rPr lang="en-US" i="1"/>
                      <m:t>2</m:t>
                    </m:r>
                    <m:r>
                      <a:rPr lang="en-US" i="1"/>
                      <m:t>.</m:t>
                    </m:r>
                    <m:r>
                      <a:rPr lang="en-US" i="1"/>
                      <m:t>5</m:t>
                    </m:r>
                    <m:r>
                      <a:rPr lang="en-US" i="1"/>
                      <m:t> </m:t>
                    </m:r>
                    <m:r>
                      <a:rPr lang="en-US" i="1"/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Amplifier: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𝑉</m:t>
                        </m:r>
                      </m:e>
                      <m:sub>
                        <m:r>
                          <a:rPr lang="en-US" i="1"/>
                          <m:t>𝐴𝑚𝑝</m:t>
                        </m:r>
                        <m:r>
                          <a:rPr lang="en-US" i="1"/>
                          <m:t> </m:t>
                        </m:r>
                        <m:r>
                          <a:rPr lang="en-US" i="1"/>
                          <m:t>𝑜𝑢𝑡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𝑅𝑀𝑆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𝑉</m:t>
                        </m:r>
                      </m:e>
                      <m:sub>
                        <m:r>
                          <a:rPr lang="en-US" i="1"/>
                          <m:t>𝐷𝐴𝐶</m:t>
                        </m:r>
                        <m:r>
                          <a:rPr lang="en-US" i="1"/>
                          <m:t> </m:t>
                        </m:r>
                        <m:r>
                          <a:rPr lang="en-US" i="1"/>
                          <m:t>𝑜𝑢𝑡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𝑅𝑀𝑆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𝐺</m:t>
                        </m:r>
                      </m:e>
                      <m:sub>
                        <m:r>
                          <a:rPr lang="en-US" i="1"/>
                          <m:t>𝐴𝑚𝑝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2</m:t>
                    </m:r>
                    <m:r>
                      <a:rPr lang="en-US" i="1"/>
                      <m:t>.</m:t>
                    </m:r>
                    <m:r>
                      <a:rPr lang="en-US" i="1"/>
                      <m:t>5</m:t>
                    </m:r>
                    <m:r>
                      <a:rPr lang="en-US" i="1"/>
                      <m:t>∙</m:t>
                    </m:r>
                    <m:r>
                      <a:rPr lang="en-US" i="1"/>
                      <m:t>15</m:t>
                    </m:r>
                    <m:r>
                      <a:rPr lang="en-US" i="1"/>
                      <m:t>=</m:t>
                    </m:r>
                    <m:r>
                      <a:rPr lang="en-US" i="1"/>
                      <m:t>37</m:t>
                    </m:r>
                    <m:r>
                      <a:rPr lang="en-US" i="1"/>
                      <m:t>.</m:t>
                    </m:r>
                    <m:r>
                      <a:rPr lang="en-US" i="1"/>
                      <m:t>7</m:t>
                    </m:r>
                    <m:r>
                      <a:rPr lang="en-US" i="1"/>
                      <m:t> </m:t>
                    </m:r>
                    <m:r>
                      <a:rPr lang="en-US" i="1"/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/>
                      <m:t>𝐵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𝑟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𝑓</m:t>
                        </m:r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𝜇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𝜋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/>
                                    </m:ctrlPr>
                                  </m:fPr>
                                  <m:num>
                                    <m:r>
                                      <a:rPr lang="en-US" i="1"/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i="1"/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/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/>
                                      <m:t>𝐴𝑚𝑝</m:t>
                                    </m:r>
                                    <m:r>
                                      <a:rPr lang="en-US" i="1"/>
                                      <m:t> </m:t>
                                    </m:r>
                                    <m:r>
                                      <a:rPr lang="en-US" i="1"/>
                                      <m:t>𝑜𝑢𝑡</m:t>
                                    </m:r>
                                    <m:r>
                                      <a:rPr lang="en-US" i="1"/>
                                      <m:t>, </m:t>
                                    </m:r>
                                    <m:r>
                                      <a:rPr lang="en-US" i="1"/>
                                      <m:t>𝑅𝑀𝑆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r>
                                      <a:rPr lang="en-US" i="1"/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/>
                                      <m:t>𝑐𝑜𝑖𝑙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𝑐𝑜𝑖𝑙</m:t>
                            </m:r>
                          </m:sub>
                        </m:sSub>
                      </m:num>
                      <m:den>
                        <m:r>
                          <a:rPr lang="en-US" i="1"/>
                          <m:t>2</m:t>
                        </m:r>
                        <m:r>
                          <a:rPr lang="en-US" i="1"/>
                          <m:t>𝜋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𝑟</m:t>
                            </m:r>
                          </m:e>
                          <m:sup>
                            <m:r>
                              <a:rPr lang="en-US" i="1"/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/>
                      <m:t>=</m:t>
                    </m:r>
                    <m:r>
                      <a:rPr lang="en-US" i="1"/>
                      <m:t>4</m:t>
                    </m:r>
                    <m:r>
                      <a:rPr lang="en-US" i="1"/>
                      <m:t>.</m:t>
                    </m:r>
                    <m:r>
                      <a:rPr lang="en-US" i="1"/>
                      <m:t>7</m:t>
                    </m:r>
                    <m:r>
                      <a:rPr lang="en-US" i="1"/>
                      <m:t>𝑒</m:t>
                    </m:r>
                    <m:r>
                      <a:rPr lang="en-US" i="1"/>
                      <m:t>−</m:t>
                    </m:r>
                    <m:r>
                      <a:rPr lang="en-US" i="1"/>
                      <m:t>7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𝑝𝑖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/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/>
                                    </m:ctrlPr>
                                  </m:fPr>
                                  <m:num>
                                    <m:r>
                                      <a:rPr lang="en-US" i="1"/>
                                      <m:t>0</m:t>
                                    </m:r>
                                    <m:r>
                                      <a:rPr lang="en-US" i="1"/>
                                      <m:t>.</m:t>
                                    </m:r>
                                    <m:r>
                                      <a:rPr lang="en-US" i="1"/>
                                      <m:t>5</m:t>
                                    </m:r>
                                  </m:num>
                                  <m:den>
                                    <m:r>
                                      <a:rPr lang="en-US" i="1"/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/>
                                </m:ctrlPr>
                              </m:fPr>
                              <m:num>
                                <m:r>
                                  <a:rPr lang="en-US" i="1"/>
                                  <m:t>50</m:t>
                                </m:r>
                                <m:r>
                                  <a:rPr lang="en-US" i="1"/>
                                  <m:t>.</m:t>
                                </m:r>
                                <m:r>
                                  <a:rPr lang="en-US" i="1"/>
                                  <m:t>2</m:t>
                                </m:r>
                              </m:num>
                              <m:den>
                                <m:r>
                                  <a:rPr lang="en-US" i="1"/>
                                  <m:t>30</m:t>
                                </m:r>
                                <m:r>
                                  <a:rPr lang="en-US" i="1"/>
                                  <m:t>.</m:t>
                                </m:r>
                                <m:r>
                                  <a:rPr lang="en-US" i="1"/>
                                  <m:t>47</m:t>
                                </m:r>
                              </m:den>
                            </m:f>
                          </m:e>
                        </m:d>
                        <m:r>
                          <a:rPr lang="en-US" i="1"/>
                          <m:t>20</m:t>
                        </m:r>
                      </m:num>
                      <m:den>
                        <m:r>
                          <a:rPr lang="en-US" i="1"/>
                          <m:t>2</m:t>
                        </m:r>
                        <m:r>
                          <a:rPr lang="en-US" i="1"/>
                          <m:t>𝜋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6</m:t>
                            </m:r>
                          </m:e>
                          <m:sup>
                            <m:r>
                              <a:rPr lang="en-US" i="1"/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/>
                      <m:t>=</m:t>
                    </m:r>
                    <m:r>
                      <a:rPr lang="en-US" i="1"/>
                      <m:t>4</m:t>
                    </m:r>
                    <m:r>
                      <a:rPr lang="en-US" i="1"/>
                      <m:t>.</m:t>
                    </m:r>
                    <m:r>
                      <a:rPr lang="en-US" i="1"/>
                      <m:t>5</m:t>
                    </m:r>
                    <m:r>
                      <a:rPr lang="en-US" i="1"/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Rx:</a:t>
                </a:r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𝑉</m:t>
                        </m:r>
                      </m:e>
                      <m:sub>
                        <m:r>
                          <a:rPr lang="en-US" i="1"/>
                          <m:t>𝑠𝑒𝑛𝑠𝑜𝑟</m:t>
                        </m:r>
                        <m:r>
                          <a:rPr lang="en-US" i="1"/>
                          <m:t>, </m:t>
                        </m:r>
                        <m:r>
                          <a:rPr lang="en-US" i="1"/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𝑟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𝑓</m:t>
                        </m:r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𝐵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𝑟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𝑇𝑒𝑠𝑙𝑎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/>
                      <m:t>𝑆𝑒𝑛𝑠𝑖𝑡𝑖𝑣𝑖𝑡𝑦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𝑉</m:t>
                            </m:r>
                          </m:num>
                          <m:den>
                            <m:r>
                              <a:rPr lang="en-US" i="1"/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4</m:t>
                    </m:r>
                    <m:r>
                      <a:rPr lang="en-US" i="1"/>
                      <m:t>.</m:t>
                    </m:r>
                    <m:r>
                      <a:rPr lang="en-US" i="1"/>
                      <m:t>5</m:t>
                    </m:r>
                    <m:r>
                      <a:rPr lang="en-US" i="1"/>
                      <m:t>𝑒</m:t>
                    </m:r>
                    <m:r>
                      <a:rPr lang="en-US" i="1"/>
                      <m:t>−</m:t>
                    </m:r>
                    <m:r>
                      <a:rPr lang="en-US" i="1"/>
                      <m:t>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/>
                      <m:t>0</m:t>
                    </m:r>
                    <m:r>
                      <a:rPr lang="en-US" i="1"/>
                      <m:t>.</m:t>
                    </m:r>
                    <m:r>
                      <a:rPr lang="en-US" i="1"/>
                      <m:t>05</m:t>
                    </m:r>
                    <m:r>
                      <a:rPr lang="en-US" i="1"/>
                      <m:t>𝑒</m:t>
                    </m:r>
                    <m:r>
                      <a:rPr lang="en-US" i="1"/>
                      <m:t>9</m:t>
                    </m:r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.</m:t>
                    </m:r>
                    <m:r>
                      <a:rPr lang="en-US" i="1"/>
                      <m:t>225</m:t>
                    </m:r>
                    <m:r>
                      <a:rPr lang="en-US" i="1"/>
                      <m:t> </m:t>
                    </m:r>
                    <m:r>
                      <a:rPr lang="en-US" i="1"/>
                      <m:t>𝑉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𝑠𝑒𝑛𝑠𝑜𝑟</m:t>
                          </m:r>
                          <m:r>
                            <a:rPr lang="en-US" i="1"/>
                            <m:t>, </m:t>
                          </m:r>
                          <m:r>
                            <a:rPr lang="en-US" i="1"/>
                            <m:t>𝑜𝑢𝑡</m:t>
                          </m:r>
                        </m:sub>
                      </m:sSub>
                      <m:r>
                        <a:rPr lang="en-US" i="1"/>
                        <m:t>=</m:t>
                      </m:r>
                      <m:r>
                        <a:rPr lang="en-US" i="1"/>
                        <m:t>10</m:t>
                      </m:r>
                      <m:func>
                        <m:funcPr>
                          <m:ctrlPr>
                            <a:rPr lang="en-US" i="1"/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/>
                                <m:t>log</m:t>
                              </m:r>
                            </m:e>
                            <m:sub>
                              <m:r>
                                <a:rPr lang="en-US" i="1"/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i="1"/>
                            <m:t>(</m:t>
                          </m:r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/>
                                  </m:ctrlPr>
                                </m:sSubSupPr>
                                <m:e>
                                  <m:r>
                                    <a:rPr lang="en-US" i="1"/>
                                    <m:t>𝑉</m:t>
                                  </m:r>
                                </m:e>
                                <m:sub>
                                  <m:r>
                                    <a:rPr lang="en-US" i="1"/>
                                    <m:t>𝑠𝑒𝑛𝑠𝑜𝑟</m:t>
                                  </m:r>
                                  <m:r>
                                    <a:rPr lang="en-US" i="1"/>
                                    <m:t>,</m:t>
                                  </m:r>
                                  <m:r>
                                    <a:rPr lang="en-US" i="1"/>
                                    <m:t>𝑜𝑢𝑡</m:t>
                                  </m:r>
                                </m:sub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/>
                                <m:t>50</m:t>
                              </m:r>
                            </m:den>
                          </m:f>
                          <m:r>
                            <a:rPr lang="en-US" i="1"/>
                            <m:t>)</m:t>
                          </m:r>
                        </m:e>
                      </m:func>
                      <m:r>
                        <a:rPr lang="en-US" i="1"/>
                        <m:t>=</m:t>
                      </m:r>
                      <m:r>
                        <a:rPr lang="en-US" i="1"/>
                        <m:t>2</m:t>
                      </m:r>
                      <m:r>
                        <a:rPr lang="en-US" i="1"/>
                        <m:t>.</m:t>
                      </m:r>
                      <m:r>
                        <a:rPr lang="en-US" i="1"/>
                        <m:t>5</m:t>
                      </m:r>
                      <m:r>
                        <a:rPr lang="en-US" i="1"/>
                        <m:t> </m:t>
                      </m:r>
                      <m:r>
                        <a:rPr lang="en-US" i="1"/>
                        <m:t>𝑑𝐵𝑚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  <a:blipFill rotWithShape="0">
                <a:blip r:embed="rId2"/>
                <a:stretch>
                  <a:fillRect l="-920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4272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Calculation: Noises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Channel: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𝑉𝐿𝐹</m:t>
                        </m:r>
                      </m:sub>
                    </m:sSub>
                    <m:r>
                      <a:rPr lang="en-US" i="1"/>
                      <m:t>=−</m:t>
                    </m:r>
                    <m:r>
                      <a:rPr lang="en-US" i="1"/>
                      <m:t>174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𝑑𝐵𝑚</m:t>
                            </m:r>
                          </m:num>
                          <m:den>
                            <m:r>
                              <a:rPr lang="en-US" i="1"/>
                              <m:t>𝐻𝑧</m:t>
                            </m:r>
                          </m:den>
                        </m:f>
                      </m:e>
                    </m:d>
                    <m:r>
                      <a:rPr lang="en-US" i="1"/>
                      <m:t>+</m:t>
                    </m:r>
                    <m:r>
                      <a:rPr lang="en-US" i="1"/>
                      <m:t>125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𝑑𝐵</m:t>
                        </m:r>
                      </m:e>
                    </m:d>
                    <m:r>
                      <a:rPr lang="en-US" i="1"/>
                      <m:t>+</m:t>
                    </m:r>
                    <m:r>
                      <a:rPr lang="en-US" i="1"/>
                      <m:t>10</m:t>
                    </m:r>
                    <m:func>
                      <m:funcPr>
                        <m:ctrlPr>
                          <a:rPr lang="en-US" i="1"/>
                        </m:ctrlPr>
                      </m:funcPr>
                      <m:fNam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log</m:t>
                            </m:r>
                          </m:e>
                          <m:sub>
                            <m:r>
                              <a:rPr lang="en-US" i="1"/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/>
                          <m:t>𝐵𝑊</m:t>
                        </m:r>
                      </m:e>
                    </m:func>
                    <m:r>
                      <a:rPr lang="en-US" i="1"/>
                      <m:t>=−</m:t>
                    </m:r>
                    <m:r>
                      <a:rPr lang="en-US" i="1"/>
                      <m:t>9</m:t>
                    </m:r>
                    <m:r>
                      <a:rPr lang="en-US" i="1"/>
                      <m:t>[</m:t>
                    </m:r>
                    <m:r>
                      <a:rPr lang="en-US" i="1"/>
                      <m:t>𝑑𝐵𝑚</m:t>
                    </m:r>
                    <m:r>
                      <a:rPr lang="en-US" i="1"/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Rx Antenna (Sensor):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𝑁𝑆𝐷</m:t>
                        </m:r>
                      </m:e>
                      <m:sub>
                        <m:r>
                          <a:rPr lang="en-US" i="1"/>
                          <m:t>𝑠𝑒𝑛𝑠𝑜𝑟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8</m:t>
                    </m:r>
                    <m:r>
                      <a:rPr lang="en-US" i="1"/>
                      <m:t>𝑒</m:t>
                    </m:r>
                    <m:r>
                      <a:rPr lang="en-US" i="1"/>
                      <m:t>−</m:t>
                    </m:r>
                    <m:r>
                      <a:rPr lang="en-US" i="1"/>
                      <m:t>15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𝑇𝑒𝑠𝑙𝑎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/>
                                </m:ctrlPr>
                              </m:radPr>
                              <m:deg/>
                              <m:e>
                                <m:r>
                                  <a:rPr lang="en-US" i="1"/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i="1"/>
                      <m:t>∙</m:t>
                    </m:r>
                    <m:r>
                      <a:rPr lang="en-US" i="1"/>
                      <m:t>0</m:t>
                    </m:r>
                    <m:r>
                      <a:rPr lang="en-US" i="1"/>
                      <m:t>.</m:t>
                    </m:r>
                    <m:r>
                      <a:rPr lang="en-US" i="1"/>
                      <m:t>05</m:t>
                    </m:r>
                    <m:r>
                      <a:rPr lang="en-US" i="1"/>
                      <m:t>𝑒</m:t>
                    </m:r>
                    <m:r>
                      <a:rPr lang="en-US" i="1"/>
                      <m:t>9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𝑉</m:t>
                            </m:r>
                          </m:num>
                          <m:den>
                            <m:r>
                              <a:rPr lang="en-US" i="1"/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4</m:t>
                    </m:r>
                    <m:r>
                      <a:rPr lang="en-US" i="1"/>
                      <m:t>𝑒</m:t>
                    </m:r>
                    <m:r>
                      <a:rPr lang="en-US" i="1"/>
                      <m:t>−</m:t>
                    </m:r>
                    <m:r>
                      <a:rPr lang="en-US" i="1"/>
                      <m:t>7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𝑉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/>
                                </m:ctrlPr>
                              </m:radPr>
                              <m:deg/>
                              <m:e>
                                <m:r>
                                  <a:rPr lang="en-US" i="1"/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𝑉</m:t>
                        </m:r>
                      </m:e>
                      <m:sub>
                        <m:r>
                          <a:rPr lang="en-US" i="1"/>
                          <m:t>𝑆𝑄𝑅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𝑠𝑒𝑛𝑠𝑜𝑟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𝑁𝑆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𝐷</m:t>
                        </m:r>
                      </m:e>
                      <m:sub>
                        <m:r>
                          <a:rPr lang="en-US" i="1"/>
                          <m:t>𝑠𝑒𝑛𝑠𝑜𝑟</m:t>
                        </m:r>
                      </m:sub>
                      <m:sup>
                        <m:r>
                          <a:rPr lang="en-US" i="1"/>
                          <m:t>2</m:t>
                        </m:r>
                      </m:sup>
                    </m:sSubSup>
                    <m:r>
                      <a:rPr lang="en-US" i="1"/>
                      <m:t>𝐵𝑊</m:t>
                    </m:r>
                    <m:d>
                      <m:dPr>
                        <m:begChr m:val="["/>
                        <m:endChr m:val="]"/>
                        <m:ctrlPr>
                          <a:rPr lang="en-US" i="1"/>
                        </m:ctrlPr>
                      </m:dPr>
                      <m:e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𝑉</m:t>
                            </m:r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𝑠𝑒𝑛𝑠𝑜𝑟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10</m:t>
                    </m:r>
                    <m:func>
                      <m:funcPr>
                        <m:ctrlPr>
                          <a:rPr lang="en-US" i="1"/>
                        </m:ctrlPr>
                      </m:funcPr>
                      <m:fNam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log</m:t>
                            </m:r>
                          </m:e>
                          <m:sub>
                            <m:r>
                              <a:rPr lang="en-US" i="1"/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/>
                          <m:t>(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𝑉</m:t>
                            </m:r>
                          </m:e>
                          <m:sub>
                            <m:r>
                              <a:rPr lang="en-US" i="1"/>
                              <m:t>𝑆𝑄𝑅</m:t>
                            </m:r>
                            <m:r>
                              <a:rPr lang="en-US" i="1"/>
                              <m:t>,</m:t>
                            </m:r>
                            <m:r>
                              <a:rPr lang="en-US" i="1"/>
                              <m:t>𝑠𝑒𝑛𝑠𝑜𝑟</m:t>
                            </m:r>
                          </m:sub>
                        </m:sSub>
                      </m:e>
                    </m:func>
                    <m:r>
                      <a:rPr lang="en-US" i="1"/>
                      <m:t>/</m:t>
                    </m:r>
                    <m:r>
                      <a:rPr lang="en-US" i="1"/>
                      <m:t>50</m:t>
                    </m:r>
                    <m:r>
                      <a:rPr lang="en-US" i="1"/>
                      <m:t>)=−</m:t>
                    </m:r>
                    <m:r>
                      <a:rPr lang="en-US" i="1"/>
                      <m:t>75</m:t>
                    </m:r>
                    <m:r>
                      <a:rPr lang="en-US" i="1"/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A/D: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/>
                      <m:t>𝐷𝑅</m:t>
                    </m:r>
                    <m:r>
                      <a:rPr lang="en-US" i="1"/>
                      <m:t>=</m:t>
                    </m:r>
                    <m:r>
                      <a:rPr lang="en-US" i="1"/>
                      <m:t>𝐸𝑁𝑜𝐵</m:t>
                    </m:r>
                    <m:r>
                      <a:rPr lang="en-US" i="1"/>
                      <m:t>⋅</m:t>
                    </m:r>
                    <m:r>
                      <a:rPr lang="en-US" i="1"/>
                      <m:t>6</m:t>
                    </m:r>
                    <m:r>
                      <a:rPr lang="en-US" i="1"/>
                      <m:t>+</m:t>
                    </m:r>
                    <m:r>
                      <a:rPr lang="en-US" i="1"/>
                      <m:t>1</m:t>
                    </m:r>
                    <m:r>
                      <a:rPr lang="en-US" i="1"/>
                      <m:t>.</m:t>
                    </m:r>
                    <m:r>
                      <a:rPr lang="en-US" i="1"/>
                      <m:t>76</m:t>
                    </m:r>
                    <m:r>
                      <a:rPr lang="en-US" i="1"/>
                      <m:t>=</m:t>
                    </m:r>
                    <m:r>
                      <a:rPr lang="en-US" i="1"/>
                      <m:t>76</m:t>
                    </m:r>
                    <m:r>
                      <a:rPr lang="en-US" i="1"/>
                      <m:t>.</m:t>
                    </m:r>
                    <m:r>
                      <a:rPr lang="en-US" i="1"/>
                      <m:t>7</m:t>
                    </m:r>
                    <m:r>
                      <a:rPr lang="en-US" i="1"/>
                      <m:t>𝑑𝐵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𝑃</m:t>
                        </m:r>
                      </m:e>
                      <m:sub>
                        <m:r>
                          <a:rPr lang="en-US" i="1"/>
                          <m:t>𝐹𝑆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10</m:t>
                    </m:r>
                    <m:func>
                      <m:funcPr>
                        <m:ctrlPr>
                          <a:rPr lang="en-US" i="1"/>
                        </m:ctrlPr>
                      </m:funcPr>
                      <m:fNam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log</m:t>
                            </m:r>
                          </m:e>
                          <m:sub>
                            <m:r>
                              <a:rPr lang="en-US" i="1"/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/>
                          <m:t>(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𝑉</m:t>
                            </m:r>
                          </m:e>
                          <m:sub>
                            <m:r>
                              <a:rPr lang="en-US" i="1"/>
                              <m:t>𝐹𝑆</m:t>
                            </m:r>
                          </m:sub>
                          <m:sup>
                            <m:r>
                              <a:rPr lang="en-US" i="1"/>
                              <m:t>2</m:t>
                            </m:r>
                          </m:sup>
                        </m:sSubSup>
                        <m:r>
                          <a:rPr lang="en-US" i="1"/>
                          <m:t>/(</m:t>
                        </m:r>
                        <m:r>
                          <a:rPr lang="en-US" i="1"/>
                          <m:t>2</m:t>
                        </m:r>
                        <m:r>
                          <a:rPr lang="en-US" i="1"/>
                          <m:t>∗</m:t>
                        </m:r>
                        <m:r>
                          <a:rPr lang="en-US" i="1"/>
                          <m:t>50</m:t>
                        </m:r>
                        <m:r>
                          <a:rPr lang="en-US" i="1"/>
                          <m:t>))</m:t>
                        </m:r>
                      </m:e>
                    </m:func>
                    <m:r>
                      <a:rPr lang="en-US" i="1"/>
                      <m:t>=</m:t>
                    </m:r>
                    <m:r>
                      <a:rPr lang="en-US" i="1"/>
                      <m:t>30</m:t>
                    </m:r>
                    <m:r>
                      <a:rPr lang="en-US" i="1"/>
                      <m:t>𝑑𝐵𝑚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𝐴𝐷𝐶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(</m:t>
                        </m:r>
                        <m:r>
                          <a:rPr lang="en-US" i="1"/>
                          <m:t>𝑃</m:t>
                        </m:r>
                      </m:e>
                      <m:sub>
                        <m:r>
                          <a:rPr lang="en-US" i="1"/>
                          <m:t>𝐹𝑆</m:t>
                        </m:r>
                      </m:sub>
                    </m:sSub>
                    <m:r>
                      <a:rPr lang="en-US" i="1"/>
                      <m:t>−</m:t>
                    </m:r>
                    <m:r>
                      <a:rPr lang="en-US" i="1"/>
                      <m:t>𝐷𝑅</m:t>
                    </m:r>
                    <m:r>
                      <a:rPr lang="en-US" i="1"/>
                      <m:t>)−</m:t>
                    </m:r>
                    <m:r>
                      <a:rPr lang="en-US" i="1"/>
                      <m:t>10</m:t>
                    </m:r>
                    <m:func>
                      <m:funcPr>
                        <m:ctrlPr>
                          <a:rPr lang="en-US" i="1"/>
                        </m:ctrlPr>
                      </m:funcPr>
                      <m:fNam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/>
                              <m:t>log</m:t>
                            </m:r>
                          </m:e>
                          <m:sub>
                            <m:r>
                              <a:rPr lang="en-US" i="1"/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𝐹</m:t>
                                </m:r>
                              </m:e>
                              <m:sub>
                                <m:r>
                                  <a:rPr lang="en-US" i="1"/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/>
                              <m:t>𝐵𝑊</m:t>
                            </m:r>
                          </m:den>
                        </m:f>
                      </m:e>
                    </m:func>
                    <m:r>
                      <a:rPr lang="en-US" i="1"/>
                      <m:t>=−</m:t>
                    </m:r>
                    <m:r>
                      <a:rPr lang="en-US" i="1"/>
                      <m:t>56</m:t>
                    </m:r>
                    <m:r>
                      <a:rPr lang="en-US" i="1"/>
                      <m:t>.</m:t>
                    </m:r>
                    <m:r>
                      <a:rPr lang="en-US" i="1"/>
                      <m:t>7</m:t>
                    </m:r>
                    <m:r>
                      <a:rPr lang="en-US" i="1"/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Conclusion: Channel noise is dominant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33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At A/D digital 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𝑆𝑖𝑔𝑛𝑎𝑙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0780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Magneto Quasi Static</a:t>
            </a:r>
          </a:p>
          <a:p>
            <a:r>
              <a:rPr lang="en-US" dirty="0" smtClean="0"/>
              <a:t>VLF</a:t>
            </a:r>
          </a:p>
          <a:p>
            <a:r>
              <a:rPr lang="en-US" dirty="0" smtClean="0"/>
              <a:t>TTE</a:t>
            </a:r>
          </a:p>
          <a:p>
            <a:r>
              <a:rPr lang="en-US" dirty="0" smtClean="0"/>
              <a:t>Near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Preliminary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6" y="1078173"/>
            <a:ext cx="5794614" cy="5540991"/>
          </a:xfrm>
        </p:spPr>
        <p:txBody>
          <a:bodyPr/>
          <a:lstStyle/>
          <a:p>
            <a:r>
              <a:rPr lang="en-US" dirty="0" smtClean="0"/>
              <a:t>Magnetic devices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Tx</a:t>
            </a:r>
            <a:r>
              <a:rPr lang="en-US" dirty="0" smtClean="0"/>
              <a:t> chain: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536203"/>
            <a:ext cx="4330700" cy="24216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00550" y="1078173"/>
            <a:ext cx="5794614" cy="554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Rx chain: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2" y="4544704"/>
            <a:ext cx="5332651" cy="218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76" y="1699977"/>
            <a:ext cx="5100641" cy="429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979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876124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08851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37760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8658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7779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814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 Quasi Static regime-EM 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2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Principal need: Range</a:t>
            </a:r>
          </a:p>
          <a:p>
            <a:r>
              <a:rPr lang="en-US" dirty="0" smtClean="0"/>
              <a:t>Principal challenge: Conducting medium-</a:t>
            </a:r>
          </a:p>
          <a:p>
            <a:pPr lvl="1"/>
            <a:r>
              <a:rPr lang="en-US" dirty="0" smtClean="0"/>
              <a:t>Transmission Coefficient</a:t>
            </a:r>
          </a:p>
          <a:p>
            <a:pPr lvl="1"/>
            <a:r>
              <a:rPr lang="en-US" dirty="0" smtClean="0"/>
              <a:t>Skin Depth</a:t>
            </a:r>
          </a:p>
          <a:p>
            <a:r>
              <a:rPr lang="en-US" dirty="0" smtClean="0"/>
              <a:t>Affects:</a:t>
            </a:r>
          </a:p>
          <a:p>
            <a:pPr lvl="1"/>
            <a:r>
              <a:rPr lang="en-US" dirty="0" smtClean="0"/>
              <a:t>Source type</a:t>
            </a:r>
          </a:p>
          <a:p>
            <a:pPr lvl="1"/>
            <a:r>
              <a:rPr lang="en-US" dirty="0" smtClean="0"/>
              <a:t>Main EM field</a:t>
            </a:r>
          </a:p>
          <a:p>
            <a:pPr lvl="1"/>
            <a:r>
              <a:rPr lang="en-US" dirty="0" smtClean="0"/>
              <a:t>Operating Frequency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70" y="2017879"/>
            <a:ext cx="51149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84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29373" y="2942843"/>
                <a:ext cx="2109873" cy="699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73" y="2942843"/>
                <a:ext cx="2109873" cy="6993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1797097"/>
            <a:ext cx="4457700" cy="2990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29373" y="4322209"/>
                <a:ext cx="3234347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120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377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73" y="4322209"/>
                <a:ext cx="3234347" cy="391582"/>
              </a:xfrm>
              <a:prstGeom prst="rect">
                <a:avLst/>
              </a:prstGeom>
              <a:blipFill rotWithShape="0"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33725" y="5294792"/>
                <a:ext cx="2519536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den>
                          </m:f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725" y="5294792"/>
                <a:ext cx="2519536" cy="9106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8579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99" y="365125"/>
            <a:ext cx="11039901" cy="1325563"/>
          </a:xfrm>
        </p:spPr>
        <p:txBody>
          <a:bodyPr/>
          <a:lstStyle/>
          <a:p>
            <a:r>
              <a:rPr lang="en-US" dirty="0"/>
              <a:t>Magnetic Vs. Electric Source, the Near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</p:spPr>
            <p:txBody>
              <a:bodyPr/>
              <a:lstStyle/>
              <a:p>
                <a:r>
                  <a:rPr lang="en-US" sz="2400" dirty="0" smtClean="0"/>
                  <a:t>Low Free-Space wave impedance:</a:t>
                </a:r>
              </a:p>
              <a:p>
                <a:pPr lvl="1"/>
                <a:r>
                  <a:rPr lang="en-US" dirty="0" smtClean="0"/>
                  <a:t>Magnetic source</a:t>
                </a:r>
              </a:p>
              <a:p>
                <a:pPr lvl="1"/>
                <a:r>
                  <a:rPr lang="en-US" dirty="0" smtClean="0"/>
                  <a:t>Near Field</a:t>
                </a:r>
              </a:p>
              <a:p>
                <a:r>
                  <a:rPr lang="en-US" sz="2400" dirty="0" smtClean="0"/>
                  <a:t>Comment: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here- range between transmitter and mediums boundary</a:t>
                </a:r>
                <a:endParaRPr lang="en-US" sz="2400" dirty="0"/>
              </a:p>
              <a:p>
                <a:r>
                  <a:rPr lang="en-US" sz="2400" dirty="0" smtClean="0"/>
                  <a:t>Example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  <a:blipFill rotWithShape="0">
                <a:blip r:embed="rId2"/>
                <a:stretch>
                  <a:fillRect l="-1713" t="-1681" r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06" y="1700807"/>
            <a:ext cx="7137781" cy="485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867" y="4094328"/>
            <a:ext cx="1500475" cy="12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54" y="1977533"/>
            <a:ext cx="1274861" cy="124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 rot="19275299">
            <a:off x="6216264" y="4103531"/>
            <a:ext cx="1538986" cy="605284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2485" y="4557898"/>
                <a:ext cx="2979342" cy="2783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𝑘𝐻𝑧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1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𝑠𝑝𝑎𝑐𝑒</m:t>
                              </m:r>
                            </m:e>
                          </m:eqAr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85" y="4557898"/>
                <a:ext cx="2979342" cy="27833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Source EM Fields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Magnetic induction from magnetic vector potential</a:t>
            </a:r>
            <a:endParaRPr lang="he-IL" dirty="0" smtClean="0"/>
          </a:p>
          <a:p>
            <a:endParaRPr lang="en-US" dirty="0" smtClean="0"/>
          </a:p>
          <a:p>
            <a:r>
              <a:rPr lang="en-US" dirty="0" smtClean="0"/>
              <a:t>Wave equation</a:t>
            </a:r>
          </a:p>
          <a:p>
            <a:endParaRPr lang="en-US" dirty="0" smtClean="0"/>
          </a:p>
          <a:p>
            <a:r>
              <a:rPr lang="en-US" dirty="0" smtClean="0"/>
              <a:t>Wave number</a:t>
            </a:r>
          </a:p>
          <a:p>
            <a:endParaRPr lang="en-US" dirty="0" smtClean="0"/>
          </a:p>
          <a:p>
            <a:r>
              <a:rPr lang="en-US" dirty="0" smtClean="0"/>
              <a:t>Permeability in a conducting medium</a:t>
            </a:r>
          </a:p>
          <a:p>
            <a:endParaRPr lang="en-US" dirty="0" smtClean="0"/>
          </a:p>
          <a:p>
            <a:r>
              <a:rPr lang="en-US" dirty="0" smtClean="0"/>
              <a:t>Wave number in a conducting medium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36" y="2213476"/>
            <a:ext cx="3812060" cy="26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3213731" y="2213476"/>
                <a:ext cx="1283493" cy="65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∇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x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731" y="2213476"/>
                <a:ext cx="1283493" cy="656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3475534" y="3206275"/>
                <a:ext cx="2043380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∇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34" y="3206275"/>
                <a:ext cx="2043380" cy="404791"/>
              </a:xfrm>
              <a:prstGeom prst="rect">
                <a:avLst/>
              </a:prstGeom>
              <a:blipFill rotWithShape="0">
                <a:blip r:embed="rId4"/>
                <a:stretch>
                  <a:fillRect t="-22727" r="-137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3364483" y="3926687"/>
                <a:ext cx="2731517" cy="618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𝜇𝜀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3" y="3926687"/>
                <a:ext cx="2731517" cy="6189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7419830" y="4980952"/>
                <a:ext cx="1381468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830" y="4980952"/>
                <a:ext cx="1381468" cy="5647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6597650" y="6005534"/>
                <a:ext cx="302582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𝜔𝜇𝜎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50" y="6005534"/>
                <a:ext cx="3025828" cy="6127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6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1094</TotalTime>
  <Words>747</Words>
  <Application>Microsoft Office PowerPoint</Application>
  <PresentationFormat>Widescreen</PresentationFormat>
  <Paragraphs>316</Paragraphs>
  <Slides>46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3" baseType="lpstr">
      <vt:lpstr>Arial</vt:lpstr>
      <vt:lpstr>Calibri</vt:lpstr>
      <vt:lpstr>Calibri Light</vt:lpstr>
      <vt:lpstr>Cambria Math</vt:lpstr>
      <vt:lpstr>Wingdings</vt:lpstr>
      <vt:lpstr>Office Theme</vt:lpstr>
      <vt:lpstr>Microsoft Visio Drawing</vt:lpstr>
      <vt:lpstr>TTE Communication- VLF </vt:lpstr>
      <vt:lpstr>Outline</vt:lpstr>
      <vt:lpstr>TTE Communication</vt:lpstr>
      <vt:lpstr>Various Terms</vt:lpstr>
      <vt:lpstr>Magneto Quasi Static regime-EM principles</vt:lpstr>
      <vt:lpstr>EM Considerations</vt:lpstr>
      <vt:lpstr>Transmission Coefficient</vt:lpstr>
      <vt:lpstr>Magnetic Vs. Electric Source, the Near Field</vt:lpstr>
      <vt:lpstr>Magnetic Source EM Fields expressions</vt:lpstr>
      <vt:lpstr>Magnetic Source EM Fields expressions</vt:lpstr>
      <vt:lpstr>Fields within conducting medium: the Skin Effect </vt:lpstr>
      <vt:lpstr>Fields within conducting medium: the Skin Effect </vt:lpstr>
      <vt:lpstr>Antennas: Near/Far Field lines</vt:lpstr>
      <vt:lpstr>Antennas: Mutual Orientation</vt:lpstr>
      <vt:lpstr>Selectivity: VLF channel</vt:lpstr>
      <vt:lpstr>Selectivity: VLF Noise</vt:lpstr>
      <vt:lpstr>Technique choice: Considerations </vt:lpstr>
      <vt:lpstr>OFDM- A preferred communication technique</vt:lpstr>
      <vt:lpstr>OFDM in the TTE context</vt:lpstr>
      <vt:lpstr>OFDM Transmission</vt:lpstr>
      <vt:lpstr>OFDM Reception</vt:lpstr>
      <vt:lpstr>OFDM: Frequency Domain</vt:lpstr>
      <vt:lpstr>OFDM: Frequency Domain</vt:lpstr>
      <vt:lpstr>OFDM: frequency domain- special subcarriers</vt:lpstr>
      <vt:lpstr>Cyclic Prefix: ISI</vt:lpstr>
      <vt:lpstr>Cyclic Prefix</vt:lpstr>
      <vt:lpstr>Frequency domain Equalization</vt:lpstr>
      <vt:lpstr>Cyclic Prefix: ICI</vt:lpstr>
      <vt:lpstr>OFDM Packet</vt:lpstr>
      <vt:lpstr>OFDM Key parameters</vt:lpstr>
      <vt:lpstr>System Engineering &amp; Analog Hardware</vt:lpstr>
      <vt:lpstr>Concepts: Software Defined Radio (SDR)</vt:lpstr>
      <vt:lpstr>Concepts: SIMO 1x3</vt:lpstr>
      <vt:lpstr>Analog Hardware- Transmitter</vt:lpstr>
      <vt:lpstr>Analog Hardware- Receiver</vt:lpstr>
      <vt:lpstr>Link Budget- System parameters</vt:lpstr>
      <vt:lpstr>Link Budget: Calculation - Signal</vt:lpstr>
      <vt:lpstr>Link Budget- Calculation: Noises</vt:lpstr>
      <vt:lpstr>Link Budget- Calculation</vt:lpstr>
      <vt:lpstr>Link Budget- Preliminary experiment</vt:lpstr>
      <vt:lpstr>Link Budget- System parameters</vt:lpstr>
      <vt:lpstr>Link Budget- System parameters</vt:lpstr>
      <vt:lpstr>PowerPoint Presentation</vt:lpstr>
      <vt:lpstr>Link Budget- System parameters</vt:lpstr>
      <vt:lpstr>Link Budget- System parameters</vt:lpstr>
      <vt:lpstr>Link Budget- System parameters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TTE Communication- VLF </dc:title>
  <dc:creator>Lior Kissos</dc:creator>
  <cp:lastModifiedBy>Lior Kissos</cp:lastModifiedBy>
  <cp:revision>58</cp:revision>
  <dcterms:created xsi:type="dcterms:W3CDTF">2018-03-24T08:55:17Z</dcterms:created>
  <dcterms:modified xsi:type="dcterms:W3CDTF">2018-04-03T17:25:33Z</dcterms:modified>
</cp:coreProperties>
</file>